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sldIdLst>
    <p:sldId id="612" r:id="rId2"/>
    <p:sldId id="616" r:id="rId3"/>
    <p:sldId id="625" r:id="rId4"/>
    <p:sldId id="626" r:id="rId5"/>
    <p:sldId id="627" r:id="rId6"/>
    <p:sldId id="628" r:id="rId7"/>
    <p:sldId id="629" r:id="rId8"/>
    <p:sldId id="631" r:id="rId9"/>
    <p:sldId id="633" r:id="rId10"/>
    <p:sldId id="632" r:id="rId11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2543"/>
    <a:srgbClr val="003087"/>
    <a:srgbClr val="6C1827"/>
    <a:srgbClr val="067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5552" autoAdjust="0"/>
  </p:normalViewPr>
  <p:slideViewPr>
    <p:cSldViewPr>
      <p:cViewPr>
        <p:scale>
          <a:sx n="75" d="100"/>
          <a:sy n="75" d="100"/>
        </p:scale>
        <p:origin x="-1014" y="-414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955"/>
            <a:ext cx="5438775" cy="4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735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6735"/>
            <a:ext cx="2946400" cy="49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A84EA9-D487-4F06-981E-1838B5534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427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6F084-3CC4-4DA1-AD7C-5472748245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8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86C3-C8C1-45F0-BB33-B77325E414C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68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487C-25F2-4AB9-A95C-4F781771835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023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74BF-A2DF-4D1E-AE1F-8CF8E803626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804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8A38-080C-4F6F-9D77-A7371257D7E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71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59D9-44A5-48B8-83D3-8EAA5A76355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284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44EC-4359-4DF0-A82C-E43277CD927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8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D42A-3DCA-46EC-8C3F-74D1128E053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586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71A4-3668-4787-88E9-E7CD697D51F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89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E3F5-5007-4449-96F5-D5F69D32079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572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DD3A4-CE9B-445B-B005-372EACFB83A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45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9EE7-61FA-46EB-A93B-40084CDBA0A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884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DF1FAA-2C47-49DC-8726-28429A206B7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" y="0"/>
            <a:ext cx="8051941" cy="68580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Oswald Light" panose="000004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" y="3200401"/>
            <a:ext cx="884129" cy="87184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0" y="281940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  <a:latin typeface="Akrobat SemiBold" pitchFamily="50" charset="-52"/>
              </a:rPr>
              <a:t>Обговорення проекту постанови</a:t>
            </a:r>
          </a:p>
          <a:p>
            <a:r>
              <a:rPr lang="uk-UA" sz="2400" smtClean="0">
                <a:solidFill>
                  <a:schemeClr val="bg1"/>
                </a:solidFill>
                <a:latin typeface="Akrobat SemiBold" pitchFamily="50" charset="-52"/>
              </a:rPr>
              <a:t>НКРЕКП «Про схвалення </a:t>
            </a:r>
          </a:p>
          <a:p>
            <a:r>
              <a:rPr lang="uk-UA" sz="2400" smtClean="0">
                <a:solidFill>
                  <a:schemeClr val="bg1"/>
                </a:solidFill>
                <a:latin typeface="Akrobat SemiBold" pitchFamily="50" charset="-52"/>
              </a:rPr>
              <a:t>Інвестиційної програми на 2018»</a:t>
            </a:r>
          </a:p>
          <a:p>
            <a:r>
              <a:rPr lang="uk-UA" sz="2400" smtClean="0">
                <a:solidFill>
                  <a:schemeClr val="bg1"/>
                </a:solidFill>
                <a:latin typeface="Akrobat SemiBold" pitchFamily="50" charset="-52"/>
              </a:rPr>
              <a:t>(зі змінами)</a:t>
            </a:r>
            <a:endParaRPr lang="ru-RU" sz="2400">
              <a:solidFill>
                <a:schemeClr val="bg1"/>
              </a:solidFill>
              <a:latin typeface="Akrobat SemiBold" pitchFamily="50" charset="-52"/>
            </a:endParaRPr>
          </a:p>
        </p:txBody>
      </p:sp>
      <p:sp>
        <p:nvSpPr>
          <p:cNvPr id="4" name="Капля 3"/>
          <p:cNvSpPr/>
          <p:nvPr/>
        </p:nvSpPr>
        <p:spPr>
          <a:xfrm rot="19086197">
            <a:off x="5714421" y="2044837"/>
            <a:ext cx="3479711" cy="3675327"/>
          </a:xfrm>
          <a:prstGeom prst="teardrop">
            <a:avLst>
              <a:gd name="adj" fmla="val 1232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942" y="1066800"/>
            <a:ext cx="4572000" cy="45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507 0 L 5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апля 9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1" name="Капля 1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3" name="Капля 12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Єфімова\Презентации Громадські слухання\укб\посл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6"/>
          <a:stretch/>
        </p:blipFill>
        <p:spPr bwMode="auto">
          <a:xfrm>
            <a:off x="-557932" y="1714499"/>
            <a:ext cx="10256236" cy="52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Єфімова\Презентации Громадські слухання\укб\посл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5" t="17912" r="37605" b="70673"/>
          <a:stretch/>
        </p:blipFill>
        <p:spPr bwMode="auto">
          <a:xfrm>
            <a:off x="3276600" y="990600"/>
            <a:ext cx="2811980" cy="8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Капля 33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5" name="Капля 34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6" name="Капля 35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1028" name="Picture 4" descr="E:\Єфімова\Презентации Громадські слухання\укб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6"/>
          <a:stretch/>
        </p:blipFill>
        <p:spPr bwMode="auto">
          <a:xfrm>
            <a:off x="-108858" y="2101315"/>
            <a:ext cx="9529536" cy="460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 “АК 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33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Єфімова\Презентации Громадські слухання\укб\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22430" r="4769" b="68334"/>
          <a:stretch/>
        </p:blipFill>
        <p:spPr bwMode="auto">
          <a:xfrm>
            <a:off x="315890" y="1143000"/>
            <a:ext cx="865031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Капля 29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1" name="Капля 3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2" name="Капля 3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2051" name="Picture 3" descr="E:\Єфімова\Презентации Громадські слухання\укб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5" y="404716"/>
            <a:ext cx="8803707" cy="62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5657" y="1227754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smtClean="0">
                <a:solidFill>
                  <a:srgbClr val="C00000"/>
                </a:solidFill>
                <a:latin typeface="Akrobat Black" pitchFamily="50" charset="-52"/>
              </a:rPr>
              <a:t>114,5</a:t>
            </a:r>
            <a:endParaRPr lang="ru-RU" sz="88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1445" y="1227754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smtClean="0">
                <a:solidFill>
                  <a:srgbClr val="C00000"/>
                </a:solidFill>
                <a:latin typeface="Akrobat Black" pitchFamily="50" charset="-52"/>
              </a:rPr>
              <a:t>84,6</a:t>
            </a:r>
            <a:endParaRPr lang="ru-RU" sz="88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348" y="4433455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rgbClr val="C00000"/>
                </a:solidFill>
                <a:latin typeface="Akrobat Black" pitchFamily="50" charset="-52"/>
              </a:rPr>
              <a:t>43,4</a:t>
            </a:r>
            <a:endParaRPr lang="ru-RU" sz="48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7548" y="442625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rgbClr val="C00000"/>
                </a:solidFill>
                <a:latin typeface="Akrobat Black" pitchFamily="50" charset="-52"/>
              </a:rPr>
              <a:t>71,1</a:t>
            </a:r>
            <a:endParaRPr lang="ru-RU" sz="48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8948" y="44268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rgbClr val="C00000"/>
                </a:solidFill>
                <a:latin typeface="Akrobat Black" pitchFamily="50" charset="-52"/>
              </a:rPr>
              <a:t>23,5</a:t>
            </a:r>
            <a:endParaRPr lang="ru-RU" sz="48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9148" y="4419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smtClean="0">
                <a:solidFill>
                  <a:srgbClr val="C00000"/>
                </a:solidFill>
                <a:latin typeface="Akrobat Black" pitchFamily="50" charset="-52"/>
              </a:rPr>
              <a:t>61,1</a:t>
            </a:r>
            <a:endParaRPr lang="ru-RU" sz="4800">
              <a:solidFill>
                <a:srgbClr val="C00000"/>
              </a:solidFill>
              <a:latin typeface="Akrobat Black" pitchFamily="50" charset="-52"/>
            </a:endParaRPr>
          </a:p>
        </p:txBody>
      </p:sp>
      <p:pic>
        <p:nvPicPr>
          <p:cNvPr id="205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" grpId="0"/>
      <p:bldP spid="22" grpId="0"/>
      <p:bldP spid="23" grpId="0"/>
      <p:bldP spid="24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Капля 29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1" name="Капля 30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2" name="Капля 31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3075" name="Picture 3" descr="E:\Єфімова\Презентации Громадські слухання\укб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" y="457202"/>
            <a:ext cx="9167812" cy="648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52600" y="267212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smtClean="0">
                <a:solidFill>
                  <a:srgbClr val="C00000"/>
                </a:solidFill>
                <a:latin typeface="Akrobat Black" pitchFamily="50" charset="-52"/>
              </a:rPr>
              <a:t>4,7 </a:t>
            </a:r>
            <a:endParaRPr lang="ru-RU" sz="54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67212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smtClean="0">
                <a:solidFill>
                  <a:srgbClr val="C00000"/>
                </a:solidFill>
                <a:latin typeface="Akrobat Black" pitchFamily="50" charset="-52"/>
              </a:rPr>
              <a:t>25,1 </a:t>
            </a:r>
            <a:endParaRPr lang="ru-RU" sz="54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419612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smtClean="0">
                <a:solidFill>
                  <a:srgbClr val="C00000"/>
                </a:solidFill>
                <a:latin typeface="Akrobat Black" pitchFamily="50" charset="-52"/>
              </a:rPr>
              <a:t>25,3</a:t>
            </a:r>
            <a:endParaRPr lang="ru-RU" sz="54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419612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smtClean="0">
                <a:solidFill>
                  <a:srgbClr val="C00000"/>
                </a:solidFill>
                <a:latin typeface="Akrobat Black" pitchFamily="50" charset="-52"/>
              </a:rPr>
              <a:t>22,4 </a:t>
            </a:r>
            <a:endParaRPr lang="ru-RU" sz="54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0" y="17577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(млн грн)</a:t>
            </a:r>
            <a:endParaRPr lang="ru-RU" sz="28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pic>
        <p:nvPicPr>
          <p:cNvPr id="26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5" grpId="0"/>
      <p:bldP spid="16" grpId="0"/>
      <p:bldP spid="17" grpId="0"/>
      <p:bldP spid="2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Капля 33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5" name="Капля 34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36" name="Капля 35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4098" name="Picture 2" descr="E:\Єфімова\Презентации Громадські слухання\укб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94692"/>
            <a:ext cx="9329867" cy="65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39000" y="214872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(млн грн)</a:t>
            </a:r>
            <a:endParaRPr lang="ru-RU" sz="28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631525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10 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3631525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6,5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4400" y="466332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1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РЕКОНСТРУКЦІЯ КАМЕР ПЕРЕМИЧКИ МІЖ КК ТА КНС</a:t>
            </a:r>
            <a:endParaRPr lang="ru-RU" sz="11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67200" y="466332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1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ТЕХНІЧНЕ ПЕРЕОСНАЩЕННЯ СИСТЕМИ ЗАПІРНОЇ АРМАТУРИ ТАНКІВ</a:t>
            </a:r>
          </a:p>
          <a:p>
            <a:pPr algn="ctr"/>
            <a:r>
              <a:rPr lang="uk-UA" sz="11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ДЛЯ ЗБЕРІГАННЯ РІДКОГО ХЛОРУ НА ДЕ</a:t>
            </a:r>
            <a:r>
              <a:rPr lang="en-US" sz="110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C</a:t>
            </a:r>
            <a:r>
              <a:rPr lang="uk-UA" sz="11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НЯНСЬКІЙ ТА ДНІПРОВСЬКІЙ </a:t>
            </a:r>
          </a:p>
          <a:p>
            <a:pPr algn="ctr"/>
            <a:r>
              <a:rPr lang="uk-UA" sz="11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ВОДОПРОВІДНИХ СТАНЦІЯХ</a:t>
            </a:r>
            <a:endParaRPr lang="ru-RU" sz="11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pic>
        <p:nvPicPr>
          <p:cNvPr id="33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" grpId="0"/>
      <p:bldP spid="18" grpId="0"/>
      <p:bldP spid="19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Капля 21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23" name="Капля 22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24" name="Капля 23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Єфімова\Презентации Громадські слухання\укб\5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/>
          <a:stretch/>
        </p:blipFill>
        <p:spPr bwMode="auto">
          <a:xfrm>
            <a:off x="-228600" y="249784"/>
            <a:ext cx="9436100" cy="63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62250" y="12458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(млн грн)</a:t>
            </a:r>
            <a:endParaRPr lang="ru-RU" sz="28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16352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3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5800" y="270200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12,6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8100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0,35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4759404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0,34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129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4" grpId="0"/>
      <p:bldP spid="15" grpId="0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Капля 18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20" name="Капля 19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21" name="Капля 20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Єфімова\Презентации Громадські слухання\укб\7.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14" y="-139700"/>
            <a:ext cx="9896999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2250" y="1445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(млн грн)</a:t>
            </a:r>
            <a:endParaRPr lang="ru-RU" sz="28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1600" y="470723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3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СПЛАТА ВІДСОТКІВ ЗА КОРИСТУВАННЯ </a:t>
            </a:r>
          </a:p>
          <a:p>
            <a:r>
              <a:rPr lang="uk-UA" sz="1300" smtClean="0">
                <a:solidFill>
                  <a:schemeClr val="tx2">
                    <a:lumMod val="75000"/>
                  </a:schemeClr>
                </a:solidFill>
                <a:latin typeface="Akrobat Black" pitchFamily="50" charset="-52"/>
              </a:rPr>
              <a:t>КРЕДИТНИМИ КОШТАМИ СВІТОВОГО БАНКУ</a:t>
            </a:r>
            <a:endParaRPr lang="ru-RU" sz="1300">
              <a:solidFill>
                <a:schemeClr val="tx2">
                  <a:lumMod val="75000"/>
                </a:schemeClr>
              </a:solidFill>
              <a:latin typeface="Akrobat Black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1709844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0,79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599" y="3070304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0,36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600" y="4330700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3,1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82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1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апля 1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6" name="Капля 15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7" name="Капля 16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Єфімова\Презентации Громадські слухання\укб\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2" y="-381000"/>
            <a:ext cx="9757322" cy="68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199" y="1960475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26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955546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24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022346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105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3017417"/>
            <a:ext cx="2362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smtClean="0">
                <a:solidFill>
                  <a:srgbClr val="C00000"/>
                </a:solidFill>
                <a:latin typeface="Akrobat Black" pitchFamily="50" charset="-52"/>
              </a:rPr>
              <a:t>114</a:t>
            </a:r>
            <a:endParaRPr lang="ru-RU" sz="6600">
              <a:solidFill>
                <a:srgbClr val="C00000"/>
              </a:solidFill>
              <a:latin typeface="Akrobat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46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8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E:\Єфімова\Презентации Громадські слухання\укб\INVEST present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r="72646" b="55038"/>
          <a:stretch/>
        </p:blipFill>
        <p:spPr bwMode="auto">
          <a:xfrm>
            <a:off x="-3629" y="630952"/>
            <a:ext cx="9147630" cy="62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апля 14"/>
          <p:cNvSpPr/>
          <p:nvPr/>
        </p:nvSpPr>
        <p:spPr>
          <a:xfrm rot="18900000">
            <a:off x="2311675" y="-1282705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6" name="Капля 15"/>
          <p:cNvSpPr/>
          <p:nvPr/>
        </p:nvSpPr>
        <p:spPr>
          <a:xfrm rot="18900000">
            <a:off x="5732764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17" name="Капля 16"/>
          <p:cNvSpPr/>
          <p:nvPr/>
        </p:nvSpPr>
        <p:spPr>
          <a:xfrm rot="18900000">
            <a:off x="-1162269" y="3579431"/>
            <a:ext cx="4838151" cy="4838151"/>
          </a:xfrm>
          <a:prstGeom prst="teardrop">
            <a:avLst>
              <a:gd name="adj" fmla="val 124423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609600" dist="508000" dir="5400000" sx="1000" sy="1000" algn="ctr" rotWithShape="0">
              <a:schemeClr val="tx1">
                <a:lumMod val="95000"/>
                <a:lumOff val="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  <a:gradFill flip="none" rotWithShape="1">
            <a:gsLst>
              <a:gs pos="100000">
                <a:srgbClr val="3897C2"/>
              </a:gs>
              <a:gs pos="38000">
                <a:srgbClr val="003087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Akrobat ExtraBold" pitchFamily="50" charset="-52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0" y="298489"/>
            <a:ext cx="369380" cy="364251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718394" y="249785"/>
            <a:ext cx="61814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ПрАТ</a:t>
            </a:r>
            <a:r>
              <a:rPr lang="uk-UA" sz="1600" dirty="0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 “АК </a:t>
            </a:r>
            <a:r>
              <a:rPr lang="uk-UA" sz="1600" dirty="0" err="1" smtClean="0">
                <a:solidFill>
                  <a:schemeClr val="bg1"/>
                </a:solidFill>
                <a:latin typeface="Akrobat ExtraBold" pitchFamily="50" charset="-52"/>
                <a:cs typeface="Gotham Pro Black" panose="02000903040000020004" pitchFamily="50" charset="0"/>
              </a:rPr>
              <a:t>“Київводоканал”</a:t>
            </a:r>
            <a:endParaRPr lang="uk-UA" sz="1600" dirty="0" smtClean="0">
              <a:solidFill>
                <a:schemeClr val="bg1"/>
              </a:solidFill>
              <a:latin typeface="Akrobat ExtraBold" pitchFamily="50" charset="-52"/>
              <a:cs typeface="Gotham Pro Black" panose="02000903040000020004" pitchFamily="50" charset="0"/>
            </a:endParaRPr>
          </a:p>
        </p:txBody>
      </p:sp>
      <p:pic>
        <p:nvPicPr>
          <p:cNvPr id="12" name="Picture 4" descr="E:\Єфімова\Презентации Громадські слухання\укб\ни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" y="5442408"/>
            <a:ext cx="9138494" cy="14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Єфімова\Презентации Громадські слухання\укб\9 испр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/>
          <a:stretch/>
        </p:blipFill>
        <p:spPr bwMode="auto">
          <a:xfrm>
            <a:off x="-685800" y="1917700"/>
            <a:ext cx="10121900" cy="52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Єфімова\Презентации Громадські слухання\укб\9 испр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t="17048" r="16518" b="70937"/>
          <a:stretch/>
        </p:blipFill>
        <p:spPr bwMode="auto">
          <a:xfrm>
            <a:off x="1309661" y="1143000"/>
            <a:ext cx="6538939" cy="8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KV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KVK</Template>
  <TotalTime>9159</TotalTime>
  <Words>152</Words>
  <Application>Microsoft Office PowerPoint</Application>
  <PresentationFormat>Экран (4:3)</PresentationFormat>
  <Paragraphs>56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KVK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Наталія Вікторівна Іваненчук</dc:creator>
  <cp:lastModifiedBy>Богдана Олександрівна Єфімова</cp:lastModifiedBy>
  <cp:revision>575</cp:revision>
  <cp:lastPrinted>2018-12-11T11:59:24Z</cp:lastPrinted>
  <dcterms:created xsi:type="dcterms:W3CDTF">1601-01-01T00:00:00Z</dcterms:created>
  <dcterms:modified xsi:type="dcterms:W3CDTF">2018-12-11T12:20:09Z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